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3" r:id="rId5"/>
    <p:sldId id="264" r:id="rId6"/>
    <p:sldId id="260" r:id="rId7"/>
    <p:sldId id="261" r:id="rId8"/>
    <p:sldId id="265" r:id="rId9"/>
    <p:sldId id="262" r:id="rId10"/>
    <p:sldId id="267" r:id="rId11"/>
    <p:sldId id="266" r:id="rId12"/>
    <p:sldId id="268" r:id="rId13"/>
    <p:sldId id="269" r:id="rId14"/>
    <p:sldId id="270" r:id="rId15"/>
    <p:sldId id="277" r:id="rId16"/>
    <p:sldId id="273" r:id="rId17"/>
    <p:sldId id="276" r:id="rId18"/>
    <p:sldId id="272" r:id="rId19"/>
    <p:sldId id="25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0AFD"/>
    <a:srgbClr val="FDDF0A"/>
    <a:srgbClr val="FDE7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FEA4D-8405-430B-950D-5A789DADC2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4EA06E-664B-488F-BDC2-DDA364F5C1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698C2-1A57-4B4B-8D88-A119FCAE2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06362-CC60-4980-AA90-9364F835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9E522-BEBA-4849-9013-4016F2C80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47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D5885-5CC7-4CF6-943F-8DE66AF88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18CE60-8F2C-4C69-8360-C9142303A4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ACA31-A922-425D-B8EE-B5E634366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8FE5B-B544-4AA4-8627-E9439D2E5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0DF73-F945-4030-8943-85D9980C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410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2024E-0F23-4524-A507-1ABF990C6F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10706E-5A9D-43FA-8B30-C3211FCD39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E66ED-F5BA-418B-8B14-2BD313F78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5701E-6628-4132-95C4-6D79725AD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3A265-0252-44D0-AFE2-6DA904D19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39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352C8-64AA-4D1E-BF7E-8B75E601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10DCA-488B-40E6-B6AD-F6CAC5898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A8769-39B9-44F8-9C65-A60990F75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CFDAA-1C3F-493E-84B2-9B9B5C22C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EFE06-1CC6-4E79-9BDF-E5A76A116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703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BF68A-C8C0-4BD9-82CF-64B8D5722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55E37-B28B-4C22-A077-2016050B2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FA41B-E379-4A25-A953-6C753BD6C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E415D-320C-4978-8696-0FB64368A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ABC9E-DC0A-4598-A1C2-EE2C4BAA4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3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2574C-5399-4F4B-9B6D-3D122A995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CE2C2-D275-4F3C-BE3D-63F0CA3A11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5472C-41CF-4D1A-80E5-2D6873BCA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CCEFBE-BFB2-4D86-BC1F-A00044A12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BE3E50-7488-4105-BC92-D6DF5F44D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5EC42A-0488-4642-9127-EDC207819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51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2E909-AB0B-4EE8-8BFC-2A91A391B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BD2EE-4261-48B1-AEBB-0A6F1D94F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48F08B-2D75-42BC-B75C-860E6AD85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0368B6-A4B7-418C-95B7-70533D49A2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8D810B-D8C5-40BA-BB9F-B54AE98C5D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12AA7D-F30B-45FA-9CB3-3B47D0694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234CE2-EA1B-4761-81D9-A7ECC5E53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675EF7-4D8A-469D-84B4-81EF2A677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17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3799B-A32A-4835-B3F2-7346996A0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249821-BE05-4AA0-8E69-A774E4C06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621E1F-D3C6-4452-8406-144F218B9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E99F6A-47DF-4A28-835F-BE2C0B3D4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00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D926FC-A7A5-4AF8-AA30-7B0FB43BE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0473A0-774B-45C2-9F29-30D1137D7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77EA06-3839-442A-B5C0-622068006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06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A7802-2142-4E24-861C-DFF5620F3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C233E-91E1-49B8-8820-9C3D724CE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84664-09BC-47D6-8798-3A10B377D0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A2BD2-0C97-49E8-BDC0-80B095AC1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281AC-7D26-4E26-9379-DD095BCE7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8149C0-65DA-465F-83D8-889DBD86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5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5F238-6AA7-4814-A361-3CB4E3DCC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0286FB-06A4-4431-9776-76650E5D93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5B7A06-D04C-4400-B9E0-A849364F5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4432E-07E5-4051-94F8-57DC7D120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7A36B-0CB7-489A-A19D-A27AC6334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AF9E6-BD58-4C35-A837-3FCC33325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3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A8B6E8-84C4-4AF2-A1D4-85614413B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4CD63-6A4B-4AF2-B461-F9C3F84DC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7C36D-9B21-42FC-B69E-626B8EBEC3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17E91-C3E4-4BAD-9944-55A001365641}" type="datetimeFigureOut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2A203-6B37-4750-AC87-16AA4F917C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EA81F-C5A2-41F1-BEDE-34D7017CBB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7EC58-B56C-41FC-BC70-D6E879FD3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43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2367E3-16DC-4BEF-B92E-00524BAE6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963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4BDF5D-2FB2-4603-8FEA-C0A63F71A3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2379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FDDF0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Predicción de Ventas: Estrategia basada en Datos para BigMart</a:t>
            </a:r>
            <a:endParaRPr lang="en-US" b="1" dirty="0">
              <a:solidFill>
                <a:srgbClr val="FDDF0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EEB0F8-B80A-4B0B-8543-4A3799B52B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26482"/>
            <a:ext cx="9144000" cy="1655762"/>
          </a:xfrm>
        </p:spPr>
        <p:txBody>
          <a:bodyPr>
            <a:normAutofit/>
          </a:bodyPr>
          <a:lstStyle/>
          <a:p>
            <a:r>
              <a:rPr lang="es-ES" sz="2400" b="1" dirty="0">
                <a:solidFill>
                  <a:srgbClr val="FDE74C"/>
                </a:solidFill>
              </a:rPr>
              <a:t>Identificación de drivers críticos para la optimización del rendimiento comercial</a:t>
            </a:r>
            <a:endParaRPr lang="en-US" sz="3200" b="1" dirty="0">
              <a:solidFill>
                <a:srgbClr val="FDE74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33945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9DE9F3-BAC2-4A4A-964F-9913DC53F2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231" y="1047521"/>
            <a:ext cx="6977081" cy="4152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381B6B-8CBA-4B3B-ABE2-CD39776B043A}"/>
              </a:ext>
            </a:extLst>
          </p:cNvPr>
          <p:cNvSpPr txBox="1"/>
          <p:nvPr/>
        </p:nvSpPr>
        <p:spPr>
          <a:xfrm>
            <a:off x="237688" y="1305341"/>
            <a:ext cx="434549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Potencial de Mercado (Item_MRP): </a:t>
            </a:r>
            <a:r>
              <a:rPr lang="es-ES" dirty="0"/>
              <a:t>El precio máximo de venta como el factor de mayor peso en la facturación.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Escala de Operación (Outlet_Size): </a:t>
            </a:r>
            <a:r>
              <a:rPr lang="es-ES" dirty="0"/>
              <a:t>El tamaño físico del establecimiento como catalizador del volumen de ventas.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Formato de Negocio (Outlet_Type): </a:t>
            </a:r>
            <a:r>
              <a:rPr lang="es-ES" dirty="0"/>
              <a:t>La diferenciación clara entre el modelo de Grocery Store y Supermarket.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18906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Dualidad del Ecosistema Big Mart</a:t>
            </a:r>
            <a:endParaRPr lang="en-US" sz="4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5C746F-D106-4BF9-B3C7-8722DB089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365" y="4293328"/>
            <a:ext cx="4832306" cy="25646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948ECE-DAE8-41D8-9F5F-E4974FEDDC4D}"/>
              </a:ext>
            </a:extLst>
          </p:cNvPr>
          <p:cNvSpPr txBox="1"/>
          <p:nvPr/>
        </p:nvSpPr>
        <p:spPr>
          <a:xfrm>
            <a:off x="1833162" y="2298584"/>
            <a:ext cx="8296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/>
              <a:t>La clave de la precisión reside en reconocer que no operamos un negocio uniforme, sino dos modelos con comportamientos estadísticos divergentes.</a:t>
            </a:r>
            <a:endParaRPr lang="es-419" sz="2400" b="1" dirty="0"/>
          </a:p>
        </p:txBody>
      </p:sp>
    </p:spTree>
    <p:extLst>
      <p:ext uri="{BB962C8B-B14F-4D97-AF65-F5344CB8AC3E}">
        <p14:creationId xmlns:p14="http://schemas.microsoft.com/office/powerpoint/2010/main" val="3640071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" y="0"/>
            <a:ext cx="10515600" cy="1325563"/>
          </a:xfrm>
        </p:spPr>
        <p:txBody>
          <a:bodyPr>
            <a:normAutofit/>
          </a:bodyPr>
          <a:lstStyle/>
          <a:p>
            <a:r>
              <a:rPr lang="es-419" sz="3200" b="1" dirty="0"/>
              <a:t>Análisis de Segmentos (Comparativa):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55998D-C199-4ABC-AA09-62A8F3F9B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6341" y="0"/>
            <a:ext cx="3355659" cy="17809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F33254-CFCC-4574-B4DA-ADAC591A5F0F}"/>
              </a:ext>
            </a:extLst>
          </p:cNvPr>
          <p:cNvSpPr txBox="1"/>
          <p:nvPr/>
        </p:nvSpPr>
        <p:spPr>
          <a:xfrm>
            <a:off x="416654" y="1780965"/>
            <a:ext cx="115264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Supermarkets (Type 1, 2 y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r>
              <a:rPr lang="es-ES" b="1" dirty="0"/>
              <a:t>	Comportamiento:</a:t>
            </a:r>
            <a:r>
              <a:rPr lang="es-ES" dirty="0"/>
              <a:t> Alta varianza de ventas, mayor correlación con el Item_MRP.</a:t>
            </a:r>
          </a:p>
          <a:p>
            <a:r>
              <a:rPr lang="es-ES" b="1" dirty="0"/>
              <a:t>	Escalabilidad: </a:t>
            </a:r>
            <a:r>
              <a:rPr lang="es-ES" dirty="0"/>
              <a:t>Grupos de alta rotación con un inventario promedio de 930 productos.</a:t>
            </a:r>
          </a:p>
          <a:p>
            <a:endParaRPr lang="es-E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Grocery Stores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r>
              <a:rPr lang="es-ES" b="1" dirty="0"/>
              <a:t>	Comportamiento: </a:t>
            </a:r>
            <a:r>
              <a:rPr lang="es-ES" dirty="0"/>
              <a:t>Ventas de baja varianza y "techo" de facturación limitado.</a:t>
            </a:r>
          </a:p>
          <a:p>
            <a:r>
              <a:rPr lang="es-ES" b="1" dirty="0"/>
              <a:t>	Limitación: </a:t>
            </a:r>
            <a:r>
              <a:rPr lang="es-ES" dirty="0"/>
              <a:t>Estructura de costos y stock reducida (~530 productos), lo que genera un sesgo que el 		modelo base no lograba capturar.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Decisión Estratégica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1" dirty="0"/>
          </a:p>
          <a:p>
            <a:r>
              <a:rPr lang="es-ES" dirty="0"/>
              <a:t>	Se sugiere el tratamiento de estos grupos como </a:t>
            </a:r>
            <a:r>
              <a:rPr lang="es-ES" b="1" dirty="0"/>
              <a:t>unidades de negocio independientes</a:t>
            </a:r>
            <a:r>
              <a:rPr lang="es-ES" dirty="0"/>
              <a:t> para futuras 	optimizaciones de precios y stock.</a:t>
            </a:r>
          </a:p>
          <a:p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930037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21" y="533518"/>
            <a:ext cx="10607180" cy="1325563"/>
          </a:xfrm>
        </p:spPr>
        <p:txBody>
          <a:bodyPr>
            <a:normAutofit/>
          </a:bodyPr>
          <a:lstStyle/>
          <a:p>
            <a:r>
              <a:rPr lang="es-ES" sz="4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Depuración de Datos: </a:t>
            </a:r>
            <a:br>
              <a:rPr lang="es-ES" sz="4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sz="4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Eliminando el Ruido Estadístico</a:t>
            </a:r>
            <a:endParaRPr lang="en-US" sz="4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01B434-549A-4850-A88E-9FD2E787E859}"/>
              </a:ext>
            </a:extLst>
          </p:cNvPr>
          <p:cNvSpPr txBox="1"/>
          <p:nvPr/>
        </p:nvSpPr>
        <p:spPr>
          <a:xfrm>
            <a:off x="2153174" y="2721114"/>
            <a:ext cx="7885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Identificar qué variables no aportan valor es fundamental para reducir la deuda técnica y optimizar la precisión estratégica.</a:t>
            </a:r>
            <a:endParaRPr lang="en-US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A647B7-C639-4AB0-B69B-B90E55809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36" y="3887379"/>
            <a:ext cx="9534525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379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97AA02-6885-460B-ACCA-E3DF55304E92}"/>
              </a:ext>
            </a:extLst>
          </p:cNvPr>
          <p:cNvSpPr txBox="1"/>
          <p:nvPr/>
        </p:nvSpPr>
        <p:spPr>
          <a:xfrm>
            <a:off x="369117" y="1015068"/>
            <a:ext cx="11442582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/>
              <a:t>Variables Descartadas: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🚫 </a:t>
            </a:r>
            <a:r>
              <a:rPr lang="es-ES" b="1" dirty="0"/>
              <a:t>Item_Type (Categoría): </a:t>
            </a:r>
            <a:r>
              <a:rPr lang="es-ES" dirty="0"/>
              <a:t>A pesar del volumen de ventas, la categoría por sí sola no predice el éxito financiero.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🚫 </a:t>
            </a:r>
            <a:r>
              <a:rPr lang="es-ES" b="1" dirty="0" err="1"/>
              <a:t>Item_Visibility</a:t>
            </a:r>
            <a:r>
              <a:rPr lang="es-ES" b="1" dirty="0"/>
              <a:t>: </a:t>
            </a:r>
            <a:r>
              <a:rPr lang="es-ES" dirty="0"/>
              <a:t>La exposición en góndola actual no muestra una correlación positiva directa con las ventas.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🚫 </a:t>
            </a:r>
            <a:r>
              <a:rPr lang="es-ES" b="1" dirty="0" err="1"/>
              <a:t>Item_Fat_Content</a:t>
            </a:r>
            <a:r>
              <a:rPr lang="es-ES" b="1" dirty="0"/>
              <a:t> / </a:t>
            </a:r>
            <a:r>
              <a:rPr lang="es-ES" b="1" dirty="0" err="1"/>
              <a:t>Weight</a:t>
            </a:r>
            <a:r>
              <a:rPr lang="es-ES" b="1" dirty="0"/>
              <a:t>:</a:t>
            </a:r>
            <a:r>
              <a:rPr lang="es-ES" dirty="0"/>
              <a:t> Atributos físicos del producto que resultaron irrelevantes para el comportamiento del consumidor.</a:t>
            </a:r>
          </a:p>
          <a:p>
            <a:endParaRPr lang="es-ES" dirty="0"/>
          </a:p>
          <a:p>
            <a:r>
              <a:rPr lang="es-ES" sz="2000" b="1" dirty="0"/>
              <a:t>Conclusión Técnica: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eliminación de estas variables permitió reducir el overfitting y mejorar la velocidad de procesamiento, transformando datos en bruto en un modelo de alta fidelidad.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51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2584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448" y="582933"/>
            <a:ext cx="11375471" cy="1325563"/>
          </a:xfrm>
        </p:spPr>
        <p:txBody>
          <a:bodyPr>
            <a:noAutofit/>
          </a:bodyPr>
          <a:lstStyle/>
          <a:p>
            <a:pPr algn="ctr"/>
            <a:r>
              <a:rPr lang="es-ES" sz="5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Recomendaciones de Negocio: Del Dato a la Acción</a:t>
            </a:r>
            <a:endParaRPr lang="en-US" sz="5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A51642-846B-49AF-A780-C0B8C48DF324}"/>
              </a:ext>
            </a:extLst>
          </p:cNvPr>
          <p:cNvSpPr txBox="1"/>
          <p:nvPr/>
        </p:nvSpPr>
        <p:spPr>
          <a:xfrm>
            <a:off x="855677" y="2332140"/>
            <a:ext cx="10788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La inteligencia predictiva permite transicionar de una gestión reactiva a una estrategia proactiva centrada en la eficiencia.</a:t>
            </a:r>
            <a:endParaRPr lang="en-US"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38301E-A252-4FE3-B18B-9DC0AB17F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236" y="3231547"/>
            <a:ext cx="4749305" cy="354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009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89377D-B309-436F-A6CC-A4CD7DEEA2A9}"/>
              </a:ext>
            </a:extLst>
          </p:cNvPr>
          <p:cNvSpPr txBox="1"/>
          <p:nvPr/>
        </p:nvSpPr>
        <p:spPr>
          <a:xfrm>
            <a:off x="534099" y="1103939"/>
            <a:ext cx="1112380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1. Optimización de Precios Segmentada:</a:t>
            </a:r>
          </a:p>
          <a:p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Implementar precios diferenciados por formato.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Supermarkets Type 3: Flexibilidad para capturar mayores retornos.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Grocery Stores: Foco en rotación de productos competitivos para maximizar el espacio crítico.</a:t>
            </a:r>
          </a:p>
          <a:p>
            <a:endParaRPr lang="es-ES" dirty="0"/>
          </a:p>
          <a:p>
            <a:r>
              <a:rPr lang="es-ES" b="1" dirty="0"/>
              <a:t>2. Gestión Inteligente de Espacios (Layout):</a:t>
            </a:r>
          </a:p>
          <a:p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Reducción del clutter (saturación) en góndolas.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Priorizar la exhibición basada en el poder predictivo y no solo en la categoría, optimizando la rotación por metro cuadrado.</a:t>
            </a:r>
          </a:p>
          <a:p>
            <a:endParaRPr lang="es-ES" dirty="0"/>
          </a:p>
          <a:p>
            <a:r>
              <a:rPr lang="es-ES" b="1" dirty="0"/>
              <a:t>3. Fidelización con Enfoque en Datos:</a:t>
            </a:r>
          </a:p>
          <a:p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Lanzamiento de programas de lealtad para capturar perfiles demográficos.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Uso de estos datos para alimentar futuras versiones del modelo y ejecutar marketing hiper-segmentado.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8A0270-5C21-4C38-A7D3-63F0D8FA6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0978" y="-1"/>
            <a:ext cx="2954061" cy="220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442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2584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968" y="582933"/>
            <a:ext cx="8978057" cy="1325563"/>
          </a:xfrm>
        </p:spPr>
        <p:txBody>
          <a:bodyPr>
            <a:noAutofit/>
          </a:bodyPr>
          <a:lstStyle/>
          <a:p>
            <a:pPr algn="ctr"/>
            <a:r>
              <a:rPr lang="es-ES" sz="5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Ampliación del Análisis:</a:t>
            </a:r>
            <a:br>
              <a:rPr lang="es-ES" sz="5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sz="5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Hacia una Visión 360°</a:t>
            </a:r>
            <a:endParaRPr lang="en-US" sz="5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A51642-846B-49AF-A780-C0B8C48DF324}"/>
              </a:ext>
            </a:extLst>
          </p:cNvPr>
          <p:cNvSpPr txBox="1"/>
          <p:nvPr/>
        </p:nvSpPr>
        <p:spPr>
          <a:xfrm>
            <a:off x="855677" y="2332140"/>
            <a:ext cx="10788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/>
              <a:t>El modelo actual es una base sólida; la integración de nuevas dimensiones permitirá pasar de la predicción de ventas a la optimización de la rentabilidad.</a:t>
            </a:r>
            <a:endParaRPr lang="en-US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2DBFD0-20BA-4903-8424-8ECAFB5C54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247" y="3337442"/>
            <a:ext cx="4141497" cy="330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11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421268-0F7D-42E2-87B0-62B3E54146BF}"/>
              </a:ext>
            </a:extLst>
          </p:cNvPr>
          <p:cNvSpPr txBox="1"/>
          <p:nvPr/>
        </p:nvSpPr>
        <p:spPr>
          <a:xfrm>
            <a:off x="503339" y="453006"/>
            <a:ext cx="96389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4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Dimensiones a Integrar (4 ejes clave)</a:t>
            </a:r>
            <a:endParaRPr lang="en-US" sz="4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8437F-27D3-40EB-9616-370A23643695}"/>
              </a:ext>
            </a:extLst>
          </p:cNvPr>
          <p:cNvSpPr txBox="1"/>
          <p:nvPr/>
        </p:nvSpPr>
        <p:spPr>
          <a:xfrm>
            <a:off x="1066800" y="1644677"/>
            <a:ext cx="100583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/>
            </a:pPr>
            <a:r>
              <a:rPr lang="es-ES" b="1" dirty="0"/>
              <a:t> Perfil del Consumidor:</a:t>
            </a:r>
            <a:r>
              <a:rPr lang="es-ES" dirty="0"/>
              <a:t> Incorporar datos demográficos y comportamiento de compra para ejecutar campañas de marketing segmentadas.</a:t>
            </a:r>
          </a:p>
          <a:p>
            <a:pPr>
              <a:buFont typeface="+mj-lt"/>
              <a:buAutoNum type="arabicPeriod"/>
            </a:pPr>
            <a:endParaRPr lang="es-ES" dirty="0"/>
          </a:p>
          <a:p>
            <a:pPr>
              <a:buFont typeface="+mj-lt"/>
              <a:buAutoNum type="arabicPeriod"/>
            </a:pPr>
            <a:r>
              <a:rPr lang="es-ES" b="1" dirty="0"/>
              <a:t> Transaccionalidad y Stock:</a:t>
            </a:r>
            <a:r>
              <a:rPr lang="es-ES" dirty="0"/>
              <a:t> Superar la generalidad actual mediante el análisis de unidades reales, niveles de inventario y trazabilidad de promociones.</a:t>
            </a:r>
          </a:p>
          <a:p>
            <a:pPr>
              <a:buFont typeface="+mj-lt"/>
              <a:buAutoNum type="arabicPeriod"/>
            </a:pPr>
            <a:endParaRPr lang="es-ES" dirty="0"/>
          </a:p>
          <a:p>
            <a:pPr>
              <a:buFont typeface="+mj-lt"/>
              <a:buAutoNum type="arabicPeriod"/>
            </a:pPr>
            <a:r>
              <a:rPr lang="es-ES" b="1" dirty="0"/>
              <a:t> Rentabilidad Real (CMV):</a:t>
            </a:r>
            <a:r>
              <a:rPr lang="es-ES" dirty="0"/>
              <a:t> Evolucionar del análisis de ingresos nominales al cálculo de márgenes netos por tienda, considerando costos operativos y logísticos.</a:t>
            </a:r>
          </a:p>
          <a:p>
            <a:pPr>
              <a:buFont typeface="+mj-lt"/>
              <a:buAutoNum type="arabicPeriod"/>
            </a:pPr>
            <a:endParaRPr lang="es-ES" dirty="0"/>
          </a:p>
          <a:p>
            <a:pPr>
              <a:buFont typeface="+mj-lt"/>
              <a:buAutoNum type="arabicPeriod"/>
            </a:pPr>
            <a:r>
              <a:rPr lang="es-ES" b="1" dirty="0"/>
              <a:t> Inteligencia Temporal:</a:t>
            </a:r>
            <a:r>
              <a:rPr lang="es-ES" dirty="0"/>
              <a:t> Capturar la estacionalidad y ciclos de demanda para una planificación de stock dinámica y eficiente.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C84862-C61A-43B0-850F-9D11BDBF7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593" y="4597830"/>
            <a:ext cx="2832814" cy="226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34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2367E3-16DC-4BEF-B92E-00524BAE6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4BDF5D-2FB2-4603-8FEA-C0A63F71A3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761" y="10414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FDDF0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BigMart no es un negocio de productos.</a:t>
            </a:r>
            <a:br>
              <a:rPr lang="es-ES" b="1" dirty="0">
                <a:solidFill>
                  <a:srgbClr val="FDDF0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b="1" dirty="0">
                <a:solidFill>
                  <a:srgbClr val="FDDF0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un negocio de </a:t>
            </a:r>
            <a:br>
              <a:rPr lang="es-ES" b="1" dirty="0">
                <a:solidFill>
                  <a:srgbClr val="FDDF0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b="1" dirty="0">
                <a:solidFill>
                  <a:srgbClr val="FDDF0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Estructura Comercial.</a:t>
            </a:r>
            <a:endParaRPr lang="en-US" b="1" dirty="0">
              <a:solidFill>
                <a:srgbClr val="FDDF0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EEB0F8-B80A-4B0B-8543-4A3799B52B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0169" y="6150194"/>
            <a:ext cx="9144000" cy="1655762"/>
          </a:xfrm>
        </p:spPr>
        <p:txBody>
          <a:bodyPr/>
          <a:lstStyle/>
          <a:p>
            <a:r>
              <a:rPr lang="es-419" b="1" dirty="0">
                <a:solidFill>
                  <a:srgbClr val="FDDF0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Ignacio Majo – Data Scientist</a:t>
            </a:r>
            <a:endParaRPr lang="en-US" b="1" dirty="0">
              <a:solidFill>
                <a:srgbClr val="FDDF0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53116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419" sz="4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Objetivo del Proyecto</a:t>
            </a:r>
            <a:endParaRPr lang="en-US" sz="4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71534-E446-4D3C-9F48-C76E4D035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379" y="-638190"/>
            <a:ext cx="3877855" cy="3332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9066D9-F23A-4780-AC0E-E5528CD490E8}"/>
              </a:ext>
            </a:extLst>
          </p:cNvPr>
          <p:cNvSpPr txBox="1"/>
          <p:nvPr/>
        </p:nvSpPr>
        <p:spPr>
          <a:xfrm>
            <a:off x="725147" y="1690688"/>
            <a:ext cx="9282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Impulsar la </a:t>
            </a:r>
            <a:r>
              <a:rPr lang="es-ES" sz="2400" b="1" dirty="0"/>
              <a:t>rentabilidad</a:t>
            </a:r>
            <a:r>
              <a:rPr lang="es-ES" sz="2400" dirty="0"/>
              <a:t> y optimizar la </a:t>
            </a:r>
            <a:r>
              <a:rPr lang="es-ES" sz="2400" b="1" dirty="0"/>
              <a:t>gestión de inventarios</a:t>
            </a:r>
            <a:r>
              <a:rPr lang="es-ES" sz="2400" dirty="0"/>
              <a:t> a través de inteligencia de datos.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BCFE9E-B7BC-4331-A418-C7665A646694}"/>
              </a:ext>
            </a:extLst>
          </p:cNvPr>
          <p:cNvSpPr txBox="1"/>
          <p:nvPr/>
        </p:nvSpPr>
        <p:spPr>
          <a:xfrm>
            <a:off x="989900" y="2953529"/>
            <a:ext cx="889233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/>
              <a:t>Puntos clave:</a:t>
            </a:r>
          </a:p>
          <a:p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 Identificación de Drivers:</a:t>
            </a:r>
            <a:r>
              <a:rPr lang="es-ES" dirty="0"/>
              <a:t> Determinar qué variables impactan realmente en el volumen de ventas.</a:t>
            </a:r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 Motor de Predicción:</a:t>
            </a:r>
            <a:r>
              <a:rPr lang="es-ES" dirty="0"/>
              <a:t> Desarrollar una herramienta robusta para estimar la demanda futura.</a:t>
            </a:r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 Eficiencia Operativa:</a:t>
            </a:r>
            <a:r>
              <a:rPr lang="es-ES" dirty="0"/>
              <a:t> Reducir costos mediante una toma de decisiones basada en evidencia.</a:t>
            </a:r>
          </a:p>
        </p:txBody>
      </p:sp>
    </p:spTree>
    <p:extLst>
      <p:ext uri="{BB962C8B-B14F-4D97-AF65-F5344CB8AC3E}">
        <p14:creationId xmlns:p14="http://schemas.microsoft.com/office/powerpoint/2010/main" val="741053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979" y="325586"/>
            <a:ext cx="11864042" cy="1325563"/>
          </a:xfrm>
        </p:spPr>
        <p:txBody>
          <a:bodyPr>
            <a:normAutofit fontScale="90000"/>
          </a:bodyPr>
          <a:lstStyle/>
          <a:p>
            <a:r>
              <a:rPr lang="es-419" sz="4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El Problema: </a:t>
            </a:r>
            <a:r>
              <a:rPr lang="es-ES" sz="4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Brechas en la Toma de </a:t>
            </a:r>
            <a:r>
              <a:rPr lang="es-E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Decisiones</a:t>
            </a:r>
            <a:br>
              <a:rPr lang="en-US" sz="4400" b="1" dirty="0"/>
            </a:br>
            <a:endParaRPr lang="en-US" sz="4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9A28EC-4974-44B5-A070-D9638875D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67356"/>
            <a:ext cx="3007278" cy="29353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5A13278-7C0B-42FC-957E-9F019FFE6BEC}"/>
              </a:ext>
            </a:extLst>
          </p:cNvPr>
          <p:cNvSpPr txBox="1"/>
          <p:nvPr/>
        </p:nvSpPr>
        <p:spPr>
          <a:xfrm>
            <a:off x="3007278" y="3302299"/>
            <a:ext cx="9007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EFA53D-112B-4DCD-AC7B-A98FF41A8012}"/>
              </a:ext>
            </a:extLst>
          </p:cNvPr>
          <p:cNvSpPr txBox="1"/>
          <p:nvPr/>
        </p:nvSpPr>
        <p:spPr>
          <a:xfrm>
            <a:off x="562062" y="1468073"/>
            <a:ext cx="92530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La gestión actual se enfrenta a una visibilidad limitada sobre el comportamiento real de los productos en góndola.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1199E-3D7F-4251-9C82-E255233065B6}"/>
              </a:ext>
            </a:extLst>
          </p:cNvPr>
          <p:cNvSpPr txBox="1"/>
          <p:nvPr/>
        </p:nvSpPr>
        <p:spPr>
          <a:xfrm>
            <a:off x="2927758" y="3363985"/>
            <a:ext cx="84812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1" i="0" dirty="0">
                <a:effectLst/>
              </a:rPr>
              <a:t>Incertidumbre Operativa: </a:t>
            </a:r>
            <a:r>
              <a:rPr lang="es-ES" b="0" i="0" dirty="0">
                <a:effectLst/>
              </a:rPr>
              <a:t>Decisiones basadas en supuestos empíricos en lugar de evidencia basada en datos.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b="0" i="0" dirty="0"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1" i="0" dirty="0">
                <a:effectLst/>
              </a:rPr>
              <a:t>Puntos Ciegos de Negocio: </a:t>
            </a:r>
            <a:r>
              <a:rPr lang="es-ES" b="0" i="0" dirty="0">
                <a:effectLst/>
              </a:rPr>
              <a:t>Falta de comprensión sobre los verdaderos potenciadores (drivers) de ventas.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s-ES" b="0" i="0" dirty="0">
              <a:effectLst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s-ES" b="1" i="0" dirty="0">
                <a:effectLst/>
              </a:rPr>
              <a:t>Incapacidad de Planificación: </a:t>
            </a:r>
            <a:r>
              <a:rPr lang="es-ES" b="0" i="0" dirty="0">
                <a:effectLst/>
              </a:rPr>
              <a:t>Uso ineficiente del espacio físico y del inventario por ausencia de proyecciones precisas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861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95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696" y="465588"/>
            <a:ext cx="10515600" cy="1325563"/>
          </a:xfrm>
        </p:spPr>
        <p:txBody>
          <a:bodyPr/>
          <a:lstStyle/>
          <a:p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Medición del Impacto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7167D3-24EA-45C8-81EA-500282FC4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210" y="3815682"/>
            <a:ext cx="8239125" cy="2743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D94C9F-C115-4BC3-A361-42DBABB28E11}"/>
              </a:ext>
            </a:extLst>
          </p:cNvPr>
          <p:cNvSpPr txBox="1"/>
          <p:nvPr/>
        </p:nvSpPr>
        <p:spPr>
          <a:xfrm>
            <a:off x="1976436" y="2449473"/>
            <a:ext cx="8022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Se consiguió un modelo de alta fidelidad que equilibra precisión estadística con agilidad operativa.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16927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69B6E1-5786-4FCC-ADB7-13539AD6169B}"/>
              </a:ext>
            </a:extLst>
          </p:cNvPr>
          <p:cNvSpPr txBox="1"/>
          <p:nvPr/>
        </p:nvSpPr>
        <p:spPr>
          <a:xfrm>
            <a:off x="517889" y="843677"/>
            <a:ext cx="530407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Métricas Clave: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Poder Predictivo: </a:t>
            </a:r>
            <a:r>
              <a:rPr lang="es-ES" dirty="0"/>
              <a:t>El modelo explica el 74.5% de la variabilidad en ventas, otorgando un alto nivel de certidumbre en las proyecciones.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Error Controlado: </a:t>
            </a:r>
            <a:r>
              <a:rPr lang="es-ES" dirty="0"/>
              <a:t>Una desviación media (MAE) de solo $720, permitiendo una planificación financiera precisa.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CBB0C4-18E8-4795-928F-AB5FC24C64EB}"/>
              </a:ext>
            </a:extLst>
          </p:cNvPr>
          <p:cNvSpPr txBox="1"/>
          <p:nvPr/>
        </p:nvSpPr>
        <p:spPr>
          <a:xfrm>
            <a:off x="6547891" y="843677"/>
            <a:ext cx="530407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Optimización Operativa:</a:t>
            </a:r>
          </a:p>
          <a:p>
            <a:endParaRPr lang="es-ES" dirty="0"/>
          </a:p>
          <a:p>
            <a:r>
              <a:rPr lang="es-ES" b="1" dirty="0"/>
              <a:t>Arquitectura Parsimoniosa: </a:t>
            </a:r>
            <a:r>
              <a:rPr lang="es-ES" dirty="0"/>
              <a:t>Simplificación del modelo a solo 5 variables críticas.</a:t>
            </a:r>
          </a:p>
          <a:p>
            <a:endParaRPr lang="es-ES" dirty="0"/>
          </a:p>
          <a:p>
            <a:r>
              <a:rPr lang="es-ES" b="1" dirty="0"/>
              <a:t>Costo-Eficiencia: </a:t>
            </a:r>
            <a:r>
              <a:rPr lang="es-ES" dirty="0"/>
              <a:t>Reducción de costos de infraestructura y maximización de la velocidad de respuesta en entornos productivos.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609388-46F3-4EA0-9A30-6F4B8EA16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437" y="3635497"/>
            <a:ext cx="823912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0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2584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468" y="2092951"/>
            <a:ext cx="7783063" cy="1325563"/>
          </a:xfrm>
        </p:spPr>
        <p:txBody>
          <a:bodyPr>
            <a:noAutofit/>
          </a:bodyPr>
          <a:lstStyle/>
          <a:p>
            <a:r>
              <a:rPr lang="es-419" sz="5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Hallazgos del Análisis</a:t>
            </a:r>
            <a:endParaRPr lang="en-US" sz="5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A51642-846B-49AF-A780-C0B8C48DF324}"/>
              </a:ext>
            </a:extLst>
          </p:cNvPr>
          <p:cNvSpPr txBox="1"/>
          <p:nvPr/>
        </p:nvSpPr>
        <p:spPr>
          <a:xfrm>
            <a:off x="3449272" y="3800213"/>
            <a:ext cx="52934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/>
              <a:t>Identificando patrones y descartando ruido estadístico.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965530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09" y="680162"/>
            <a:ext cx="10515600" cy="1325563"/>
          </a:xfrm>
        </p:spPr>
        <p:txBody>
          <a:bodyPr>
            <a:normAutofit/>
          </a:bodyPr>
          <a:lstStyle/>
          <a:p>
            <a:r>
              <a:rPr lang="es-ES" sz="4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Análisis de Categorías de Productos</a:t>
            </a:r>
            <a:endParaRPr lang="en-US" sz="4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4501EC9-529C-4F94-8162-46377351D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950" y="2715029"/>
            <a:ext cx="7658100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604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18209E-6FB2-4F87-955B-874665389987}"/>
              </a:ext>
            </a:extLst>
          </p:cNvPr>
          <p:cNvSpPr txBox="1"/>
          <p:nvPr/>
        </p:nvSpPr>
        <p:spPr>
          <a:xfrm>
            <a:off x="352338" y="1115736"/>
            <a:ext cx="483205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Concentración de Ventas: </a:t>
            </a:r>
            <a:r>
              <a:rPr lang="es-ES" dirty="0"/>
              <a:t>El 50% de la facturación se concentra en solo 4 categorías principales (Frutas/Verduras, Alimentos de Snack, Productos de Hogar y Lácteos).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Ruido Estadístico: </a:t>
            </a:r>
            <a:r>
              <a:rPr lang="es-ES" dirty="0"/>
              <a:t>A pesar de su volumen nominal, el Item_Type no aporta información incremental al modelo de predicción.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Decisión Técnica: </a:t>
            </a:r>
            <a:r>
              <a:rPr lang="es-ES" dirty="0"/>
              <a:t>Se optó por la simplificación del modelo, eliminando esta variable para reducir la complejidad sin sacrificar precisión.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F98533-99BB-4958-B5FB-838F91A95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734" y="1321112"/>
            <a:ext cx="5849124" cy="356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0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227AF5-BB37-4747-A999-95E3EA022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21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29D61-9581-486C-A719-BDC2904E3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Determinantes del </a:t>
            </a:r>
            <a:b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419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Rendimiento Comercial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221110-5B84-42EC-B790-64E3ACD4FFAE}"/>
              </a:ext>
            </a:extLst>
          </p:cNvPr>
          <p:cNvSpPr txBox="1"/>
          <p:nvPr/>
        </p:nvSpPr>
        <p:spPr>
          <a:xfrm>
            <a:off x="1225840" y="2502461"/>
            <a:ext cx="9740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La simplificación del modelo permitió identificar que el 98.91% de la capacidad predictiva reside en solo 3 dimensiones estructurales.</a:t>
            </a:r>
            <a:endParaRPr lang="en-US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6EB8C8-711D-423E-B58E-A88275E10B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487" y="3960565"/>
            <a:ext cx="8201025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lecomX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1013</Words>
  <Application>Microsoft Office PowerPoint</Application>
  <PresentationFormat>Widescreen</PresentationFormat>
  <Paragraphs>103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Segoe UI</vt:lpstr>
      <vt:lpstr>Office Theme</vt:lpstr>
      <vt:lpstr>Predicción de Ventas: Estrategia basada en Datos para BigMart</vt:lpstr>
      <vt:lpstr>Objetivo del Proyecto</vt:lpstr>
      <vt:lpstr>El Problema: Brechas en la Toma de Decisiones </vt:lpstr>
      <vt:lpstr>Medición del Impacto</vt:lpstr>
      <vt:lpstr>PowerPoint Presentation</vt:lpstr>
      <vt:lpstr>Hallazgos del Análisis</vt:lpstr>
      <vt:lpstr>Análisis de Categorías de Productos</vt:lpstr>
      <vt:lpstr>PowerPoint Presentation</vt:lpstr>
      <vt:lpstr>Determinantes del  Rendimiento Comercial</vt:lpstr>
      <vt:lpstr>PowerPoint Presentation</vt:lpstr>
      <vt:lpstr>Dualidad del Ecosistema Big Mart</vt:lpstr>
      <vt:lpstr>Análisis de Segmentos (Comparativa):</vt:lpstr>
      <vt:lpstr>Depuración de Datos:  Eliminando el Ruido Estadístico</vt:lpstr>
      <vt:lpstr>PowerPoint Presentation</vt:lpstr>
      <vt:lpstr>Recomendaciones de Negocio: Del Dato a la Acción</vt:lpstr>
      <vt:lpstr>PowerPoint Presentation</vt:lpstr>
      <vt:lpstr>Ampliación del Análisis: Hacia una Visión 360°</vt:lpstr>
      <vt:lpstr>PowerPoint Presentation</vt:lpstr>
      <vt:lpstr>BigMart no es un negocio de productos. Es un negocio de  Estructura Comercial.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Ignacio Majo</dc:creator>
  <cp:lastModifiedBy>Ignacio Majo</cp:lastModifiedBy>
  <cp:revision>18</cp:revision>
  <dcterms:created xsi:type="dcterms:W3CDTF">2026-02-20T15:18:53Z</dcterms:created>
  <dcterms:modified xsi:type="dcterms:W3CDTF">2026-02-20T21:01:30Z</dcterms:modified>
</cp:coreProperties>
</file>

<file path=docProps/thumbnail.jpeg>
</file>